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29" r:id="rId2"/>
    <p:sldId id="261" r:id="rId3"/>
    <p:sldId id="257" r:id="rId4"/>
    <p:sldId id="314" r:id="rId5"/>
    <p:sldId id="259" r:id="rId6"/>
    <p:sldId id="258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352" r:id="rId22"/>
    <p:sldId id="284" r:id="rId23"/>
    <p:sldId id="276" r:id="rId24"/>
    <p:sldId id="277" r:id="rId25"/>
    <p:sldId id="316" r:id="rId26"/>
    <p:sldId id="323" r:id="rId27"/>
    <p:sldId id="324" r:id="rId28"/>
    <p:sldId id="275" r:id="rId29"/>
    <p:sldId id="282" r:id="rId30"/>
    <p:sldId id="274" r:id="rId31"/>
    <p:sldId id="353" r:id="rId32"/>
    <p:sldId id="269" r:id="rId33"/>
    <p:sldId id="281" r:id="rId34"/>
    <p:sldId id="354" r:id="rId35"/>
    <p:sldId id="326" r:id="rId36"/>
    <p:sldId id="278" r:id="rId37"/>
    <p:sldId id="280" r:id="rId38"/>
    <p:sldId id="283" r:id="rId39"/>
    <p:sldId id="279" r:id="rId40"/>
    <p:sldId id="264" r:id="rId41"/>
    <p:sldId id="285" r:id="rId42"/>
    <p:sldId id="286" r:id="rId43"/>
    <p:sldId id="325" r:id="rId44"/>
    <p:sldId id="287" r:id="rId45"/>
    <p:sldId id="288" r:id="rId46"/>
    <p:sldId id="289" r:id="rId47"/>
    <p:sldId id="320" r:id="rId48"/>
    <p:sldId id="290" r:id="rId49"/>
    <p:sldId id="291" r:id="rId50"/>
    <p:sldId id="292" r:id="rId51"/>
    <p:sldId id="296" r:id="rId52"/>
    <p:sldId id="293" r:id="rId53"/>
    <p:sldId id="321" r:id="rId54"/>
    <p:sldId id="295" r:id="rId55"/>
    <p:sldId id="294" r:id="rId56"/>
    <p:sldId id="306" r:id="rId57"/>
    <p:sldId id="327" r:id="rId58"/>
    <p:sldId id="300" r:id="rId59"/>
    <p:sldId id="299" r:id="rId60"/>
    <p:sldId id="344" r:id="rId61"/>
    <p:sldId id="328" r:id="rId62"/>
    <p:sldId id="308" r:id="rId63"/>
    <p:sldId id="301" r:id="rId64"/>
    <p:sldId id="309" r:id="rId65"/>
    <p:sldId id="302" r:id="rId66"/>
    <p:sldId id="305" r:id="rId67"/>
    <p:sldId id="310" r:id="rId68"/>
    <p:sldId id="303" r:id="rId69"/>
    <p:sldId id="304" r:id="rId70"/>
    <p:sldId id="307" r:id="rId71"/>
    <p:sldId id="311" r:id="rId72"/>
    <p:sldId id="346" r:id="rId73"/>
    <p:sldId id="312" r:id="rId74"/>
    <p:sldId id="313" r:id="rId75"/>
    <p:sldId id="322" r:id="rId76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329"/>
            <p14:sldId id="261"/>
            <p14:sldId id="257"/>
            <p14:sldId id="314"/>
            <p14:sldId id="259"/>
            <p14:sldId id="258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352"/>
            <p14:sldId id="284"/>
            <p14:sldId id="276"/>
            <p14:sldId id="277"/>
            <p14:sldId id="316"/>
            <p14:sldId id="323"/>
            <p14:sldId id="324"/>
            <p14:sldId id="275"/>
            <p14:sldId id="282"/>
            <p14:sldId id="274"/>
            <p14:sldId id="353"/>
            <p14:sldId id="269"/>
            <p14:sldId id="281"/>
            <p14:sldId id="354"/>
            <p14:sldId id="326"/>
            <p14:sldId id="278"/>
            <p14:sldId id="280"/>
            <p14:sldId id="283"/>
            <p14:sldId id="279"/>
            <p14:sldId id="264"/>
            <p14:sldId id="285"/>
            <p14:sldId id="286"/>
            <p14:sldId id="325"/>
            <p14:sldId id="287"/>
            <p14:sldId id="288"/>
            <p14:sldId id="289"/>
            <p14:sldId id="320"/>
            <p14:sldId id="290"/>
            <p14:sldId id="291"/>
            <p14:sldId id="292"/>
            <p14:sldId id="296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27"/>
            <p14:sldId id="300"/>
            <p14:sldId id="299"/>
            <p14:sldId id="344"/>
            <p14:sldId id="328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307"/>
            <p14:sldId id="311"/>
            <p14:sldId id="346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0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tags" Target="tags/tag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r>
              <a:rPr lang="en-US" baseline="0" dirty="0" smtClean="0"/>
              <a:t> back to the anterior pituitary that there are specialized cell types that are hormone factories.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going to talk about the steroid hormones first, then the biogenic amines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9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25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</a:p>
          <a:p>
            <a:endParaRPr lang="en-US" dirty="0" smtClean="0"/>
          </a:p>
          <a:p>
            <a:r>
              <a:rPr lang="en-US" dirty="0" smtClean="0"/>
              <a:t>Glucose is produced by a process called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need to know this, but the flow is going this way.  The rate limiting steps are in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44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Differentiation of precursors into differentiated immune cells, in both the innate and adaptive immune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5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is that cant restrict steroid hormones from getting into the cells, in the way that you can not express insulin receptors to prevent insulin action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system accomplishes two things: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Since there is some weak effects of cortisol on the MC receptor this is a way to ensure no </a:t>
            </a:r>
            <a:r>
              <a:rPr lang="en-US" baseline="0" dirty="0" err="1" smtClean="0"/>
              <a:t>abberant</a:t>
            </a:r>
            <a:r>
              <a:rPr lang="en-US" baseline="0" dirty="0" smtClean="0"/>
              <a:t> MC signaling in the wrong tissues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Secondly this is a way for a tissue to locally control levels are part of a negative feedback mechanism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2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are 21-hydroxylase</a:t>
            </a:r>
          </a:p>
          <a:p>
            <a:r>
              <a:rPr lang="en-US" dirty="0" smtClean="0"/>
              <a:t>Effects</a:t>
            </a:r>
            <a:r>
              <a:rPr lang="en-US" baseline="0" dirty="0" smtClean="0"/>
              <a:t> of CAH on sex steroids</a:t>
            </a:r>
            <a:endParaRPr lang="en-US" dirty="0" smtClean="0"/>
          </a:p>
          <a:p>
            <a:r>
              <a:rPr lang="en-US" dirty="0" smtClean="0"/>
              <a:t>Smaller number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6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tumors can cause</a:t>
            </a:r>
            <a:r>
              <a:rPr lang="en-US" baseline="0" dirty="0" smtClean="0"/>
              <a:t> release of extra hormones and why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not running late, spend some time thinking up some of the symptoms of these syndromes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need to</a:t>
            </a:r>
            <a:r>
              <a:rPr lang="en-US" baseline="0" dirty="0" smtClean="0"/>
              <a:t> know these enzymes, but you do need to know there are three major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40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similarities</a:t>
            </a:r>
            <a:r>
              <a:rPr lang="en-US" baseline="0" dirty="0" smtClean="0"/>
              <a:t> and differences between cortisol and epinephrine.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Spend some time, talking about why these differences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48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</a:t>
            </a:r>
            <a:r>
              <a:rPr lang="en-US" baseline="0" dirty="0" smtClean="0"/>
              <a:t> some time discussing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37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GH synthesis</a:t>
            </a:r>
          </a:p>
          <a:p>
            <a:r>
              <a:rPr lang="en-US" baseline="0" dirty="0" smtClean="0"/>
              <a:t>Less GHRH responsiveness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GHRH synthesis</a:t>
            </a:r>
          </a:p>
          <a:p>
            <a:r>
              <a:rPr lang="en-US" baseline="0" dirty="0" smtClean="0"/>
              <a:t>More SST synthesis</a:t>
            </a:r>
          </a:p>
          <a:p>
            <a:r>
              <a:rPr lang="en-US" baseline="0" dirty="0" smtClean="0"/>
              <a:t>More SST responsiveness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22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advantages of GH peaking at night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err="1" smtClean="0"/>
              <a:t>efffector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56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cortisol and aldosterone have</a:t>
            </a:r>
            <a:r>
              <a:rPr lang="en-US" baseline="0" dirty="0" smtClean="0"/>
              <a:t> fairly similar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Regulated by increasing the synthesis</a:t>
            </a:r>
            <a:r>
              <a:rPr lang="en-US" baseline="0" dirty="0" smtClean="0"/>
              <a:t> of the relevant steroids, which are then passively released into the blood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7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be here at 15</a:t>
            </a:r>
            <a:r>
              <a:rPr lang="en-US" baseline="0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0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Mechano</a:t>
            </a:r>
            <a:r>
              <a:rPr lang="en-US" baseline="0" dirty="0" err="1" smtClean="0"/>
              <a:t>transduction</a:t>
            </a:r>
            <a:r>
              <a:rPr lang="en-US" baseline="0" dirty="0" smtClean="0"/>
              <a:t> and sympathetic activity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r>
              <a:rPr lang="en-US" baseline="0" dirty="0" smtClean="0"/>
              <a:t>Quick effect via angiotensin, long term effect via aldosterone</a:t>
            </a:r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</a:t>
            </a:r>
            <a:r>
              <a:rPr lang="en-US" baseline="0" dirty="0" smtClean="0"/>
              <a:t> term, need to get away from the snake</a:t>
            </a:r>
            <a:endParaRPr lang="en-US" dirty="0" smtClean="0"/>
          </a:p>
          <a:p>
            <a:r>
              <a:rPr lang="en-US" dirty="0" smtClean="0"/>
              <a:t>Chronically</a:t>
            </a:r>
            <a:r>
              <a:rPr lang="en-US" baseline="0" dirty="0" smtClean="0"/>
              <a:t> they are better prepared for a snake attack, energy is partitioned in away to be prepared for a snake attack, but long term normal functions such as growth, reproductive function and immunity are still suppressed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Adrenal Gland and Stress Hormones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190466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In Response to Stress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663700"/>
            <a:ext cx="4813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8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9977" y="4355068"/>
            <a:ext cx="3275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of mRNA transcription</a:t>
            </a:r>
          </a:p>
          <a:p>
            <a:r>
              <a:rPr lang="en-US" dirty="0" smtClean="0"/>
              <a:t>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4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1000" y="5181600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off target tissues,</a:t>
            </a:r>
          </a:p>
          <a:p>
            <a:r>
              <a:rPr lang="en-US" dirty="0" smtClean="0"/>
              <a:t>or to desensitize normal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 Types of Endocrine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Congenital (Mutations in Hormone Production or Responses)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Tumors which secrete too much hormone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Immune destruction of hormone secreting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0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CAH 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73213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55788" y="6323013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4000" y="42291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2900" y="35560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87147" y="2997200"/>
            <a:ext cx="648653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57500" y="307975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46400" y="2463800"/>
            <a:ext cx="990600" cy="3683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1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</a:p>
          <a:p>
            <a:r>
              <a:rPr lang="en-US" dirty="0" smtClean="0"/>
              <a:t>Imagine mutations in genes involved early 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229920"/>
              </p:ext>
            </p:extLst>
          </p:nvPr>
        </p:nvGraphicFramePr>
        <p:xfrm>
          <a:off x="457200" y="1582616"/>
          <a:ext cx="8553117" cy="5059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stops,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7300"/>
            <a:ext cx="8158247" cy="433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300" y="6121400"/>
            <a:ext cx="707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line is level in circulation needed to elicit a physiological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8166" y="6216134"/>
            <a:ext cx="45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28415" y="6216134"/>
            <a:ext cx="38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8486" y="6501368"/>
            <a:ext cx="4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991360"/>
            <a:ext cx="3128400" cy="3956778"/>
          </a:xfrm>
          <a:prstGeom prst="rect">
            <a:avLst/>
          </a:prstGeom>
        </p:spPr>
      </p:pic>
      <p:pic>
        <p:nvPicPr>
          <p:cNvPr id="4" name="Picture 3" descr="epinephrine-gluco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04" y="1991360"/>
            <a:ext cx="3128400" cy="2885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9300" y="1600200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34100" y="1600200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Muscle, 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Term and Long Term Stress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Hormones During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455038"/>
              </p:ext>
            </p:extLst>
          </p:nvPr>
        </p:nvGraphicFramePr>
        <p:xfrm>
          <a:off x="330201" y="1397000"/>
          <a:ext cx="8686800" cy="4555575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95600"/>
                <a:gridCol w="2895600"/>
                <a:gridCol w="2895600"/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Hormonal</a:t>
                      </a:r>
                      <a:r>
                        <a:rPr lang="en-US" baseline="0" dirty="0" smtClean="0"/>
                        <a:t> Requirements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Prenatal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(9 months)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Infantile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Juvenile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1-12</a:t>
                      </a:r>
                      <a:r>
                        <a:rPr lang="en-US" baseline="0" dirty="0" smtClean="0"/>
                        <a:t>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</a:t>
                      </a:r>
                      <a:r>
                        <a:rPr lang="en-US" baseline="0" dirty="0" smtClean="0"/>
                        <a:t> Insulin, T3, Vitamin D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Adolescent (Pubertal)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10-14</a:t>
                      </a:r>
                      <a:r>
                        <a:rPr lang="en-US" baseline="0" dirty="0" smtClean="0"/>
                        <a:t> (F)</a:t>
                      </a:r>
                    </a:p>
                    <a:p>
                      <a:r>
                        <a:rPr lang="en-US" baseline="0" dirty="0" smtClean="0"/>
                        <a:t>12-16 (M)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GH, insulin, T3, Vitamin D and Sex Steroids</a:t>
                      </a:r>
                      <a:endParaRPr lang="en-US" dirty="0"/>
                    </a:p>
                  </a:txBody>
                  <a:tcPr/>
                </a:tc>
              </a:tr>
              <a:tr h="796815">
                <a:tc>
                  <a:txBody>
                    <a:bodyPr/>
                    <a:lstStyle/>
                    <a:p>
                      <a:r>
                        <a:rPr lang="en-US" dirty="0" smtClean="0"/>
                        <a:t>Adult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Puberty – 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Normally limited growth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67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064125"/>
              </p:ext>
            </p:extLst>
          </p:nvPr>
        </p:nvGraphicFramePr>
        <p:xfrm>
          <a:off x="457200" y="1290516"/>
          <a:ext cx="8553117" cy="49682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 is it?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 Tissue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GH Decreases with </a:t>
            </a:r>
            <a:r>
              <a:rPr lang="en-US" dirty="0" smtClean="0"/>
              <a:t>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some possible mechanisms by which this could happen?</a:t>
            </a:r>
          </a:p>
          <a:p>
            <a:r>
              <a:rPr lang="en-US" dirty="0"/>
              <a:t>Less GH synthesis</a:t>
            </a:r>
          </a:p>
          <a:p>
            <a:r>
              <a:rPr lang="en-US" dirty="0"/>
              <a:t>Less GHRH </a:t>
            </a:r>
            <a:r>
              <a:rPr lang="en-US" dirty="0" smtClean="0"/>
              <a:t>responsiveness</a:t>
            </a:r>
          </a:p>
          <a:p>
            <a:r>
              <a:rPr lang="en-US" dirty="0" smtClean="0"/>
              <a:t>Less </a:t>
            </a:r>
            <a:r>
              <a:rPr lang="en-US" dirty="0"/>
              <a:t>GHRH synthesis</a:t>
            </a:r>
          </a:p>
          <a:p>
            <a:r>
              <a:rPr lang="en-US" dirty="0"/>
              <a:t>More SST synthesis</a:t>
            </a:r>
          </a:p>
          <a:p>
            <a:r>
              <a:rPr lang="en-US" dirty="0"/>
              <a:t>More SST responsiveness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9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 and 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46" y="1289050"/>
            <a:ext cx="4526054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8900" y="4971534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GHRH Levels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84600" y="5431472"/>
            <a:ext cx="535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Rudman </a:t>
            </a:r>
            <a:r>
              <a:rPr lang="en-US" dirty="0"/>
              <a:t>D, </a:t>
            </a:r>
            <a:r>
              <a:rPr lang="en-US" dirty="0" err="1"/>
              <a:t>Kutner</a:t>
            </a:r>
            <a:r>
              <a:rPr lang="en-US" dirty="0"/>
              <a:t> MH, Rogers CM, </a:t>
            </a:r>
            <a:r>
              <a:rPr lang="en-US" dirty="0" err="1"/>
              <a:t>Lubin</a:t>
            </a:r>
            <a:r>
              <a:rPr lang="en-US" dirty="0"/>
              <a:t> MF, Fleming G a., et al. (1981) Impaired growth hormone secretion in the adult population. Relation to age and adiposity. J </a:t>
            </a:r>
            <a:r>
              <a:rPr lang="en-US" dirty="0" err="1"/>
              <a:t>Clin</a:t>
            </a:r>
            <a:r>
              <a:rPr lang="en-US" dirty="0"/>
              <a:t> Invest 67: 1361–1369. doi:10.1172/JCI110164.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42" y="1417638"/>
            <a:ext cx="4196904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7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634366"/>
              </p:ext>
            </p:extLst>
          </p:nvPr>
        </p:nvGraphicFramePr>
        <p:xfrm>
          <a:off x="457200" y="1582616"/>
          <a:ext cx="8553117" cy="35102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chemical type is it?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Chondrocyte</a:t>
                      </a:r>
                      <a:r>
                        <a:rPr lang="en-US" baseline="0" dirty="0" smtClean="0"/>
                        <a:t> replication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Synthesis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</a:t>
                      </a:r>
                    </a:p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GH production,</a:t>
                      </a:r>
                    </a:p>
                    <a:p>
                      <a:r>
                        <a:rPr lang="en-US" baseline="0" dirty="0" smtClean="0"/>
                        <a:t>IGF-1 degradation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 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Hormones Influencing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of Hypothyroidism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8" y="1176338"/>
            <a:ext cx="4333932" cy="556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1176338"/>
            <a:ext cx="4038600" cy="53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Can be 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2461</Words>
  <Application>Microsoft Macintosh PowerPoint</Application>
  <PresentationFormat>On-screen Show (4:3)</PresentationFormat>
  <Paragraphs>425</Paragraphs>
  <Slides>75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Adrenal Gland and Stress Hormones</vt:lpstr>
      <vt:lpstr>Learning Objectives</vt:lpstr>
      <vt:lpstr>Adrenal Gland Anatomy</vt:lpstr>
      <vt:lpstr>Steroid Hormone Biosynthesis</vt:lpstr>
      <vt:lpstr>Steroid Hormone Synthesis</vt:lpstr>
      <vt:lpstr>Steroid Hormones Released From Adrenal Medulla</vt:lpstr>
      <vt:lpstr>Adrenal 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CRH In Response to Stress</vt:lpstr>
      <vt:lpstr>ACTH and other Hormones are Generated from POMC Transcripts</vt:lpstr>
      <vt:lpstr>Daily Rhythms of Cortisol Release</vt:lpstr>
      <vt:lpstr>Night Time Workers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HPA Axis</vt:lpstr>
      <vt:lpstr>11b-HSD 2 and Local Concentrations of Glucocorticoids</vt:lpstr>
      <vt:lpstr>Adrenal Steroid Hormone Disfunction</vt:lpstr>
      <vt:lpstr>Main Types of Endocrine Disfunction</vt:lpstr>
      <vt:lpstr>Common CAH Mutations</vt:lpstr>
      <vt:lpstr>Discuss</vt:lpstr>
      <vt:lpstr>Addison’s Disease</vt:lpstr>
      <vt:lpstr>Hyperpigmentation in Addison’s</vt:lpstr>
      <vt:lpstr>Tumors Affecting Adrenal Function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Epinephrine Binds B-AR/Gs in Skeletal Muscle, 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Short Term and Long Term Stress </vt:lpstr>
      <vt:lpstr>Pheochromocytoma</vt:lpstr>
      <vt:lpstr>Learning Objectives</vt:lpstr>
      <vt:lpstr>Endocrine Control of Growth</vt:lpstr>
      <vt:lpstr>Learning Objectives</vt:lpstr>
      <vt:lpstr>Human Organ Growth</vt:lpstr>
      <vt:lpstr>Hormones During Growth</vt:lpstr>
      <vt:lpstr>Growth Hormone Summary</vt:lpstr>
      <vt:lpstr>Regulation of GH Release</vt:lpstr>
      <vt:lpstr>GH Decreases with Aging</vt:lpstr>
      <vt:lpstr>GH and Aging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Other Hormones Influencing Growth</vt:lpstr>
      <vt:lpstr>T3, Cortisol and GH Synthesis</vt:lpstr>
      <vt:lpstr>Treatment of Hypothyroidism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93</cp:revision>
  <dcterms:created xsi:type="dcterms:W3CDTF">2015-03-17T15:56:54Z</dcterms:created>
  <dcterms:modified xsi:type="dcterms:W3CDTF">2015-03-27T16:43:31Z</dcterms:modified>
</cp:coreProperties>
</file>